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302" r:id="rId4"/>
    <p:sldId id="291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287" r:id="rId15"/>
    <p:sldId id="266" r:id="rId16"/>
    <p:sldId id="267" r:id="rId17"/>
    <p:sldId id="286" r:id="rId18"/>
    <p:sldId id="268" r:id="rId19"/>
    <p:sldId id="288" r:id="rId20"/>
    <p:sldId id="289" r:id="rId21"/>
    <p:sldId id="269" r:id="rId22"/>
    <p:sldId id="290" r:id="rId23"/>
    <p:sldId id="270" r:id="rId24"/>
    <p:sldId id="285" r:id="rId25"/>
    <p:sldId id="284" r:id="rId26"/>
  </p:sldIdLst>
  <p:sldSz cx="24384000" cy="13716000"/>
  <p:notesSz cx="6858000" cy="9144000"/>
  <p:embeddedFontLst>
    <p:embeddedFont>
      <p:font typeface="Avenir Black" panose="02000503020000020003" pitchFamily="2" charset="0"/>
      <p:bold r:id="rId28"/>
      <p:italic r:id="rId29"/>
      <p:boldItalic r:id="rId30"/>
    </p:embeddedFont>
    <p:embeddedFont>
      <p:font typeface="Avenir Book" panose="02000503020000020003" pitchFamily="2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OCRB" panose="020B0609020202020204" pitchFamily="49" charset="77"/>
      <p:regular r:id="rId34"/>
    </p:embeddedFont>
    <p:embeddedFont>
      <p:font typeface="Open Sans ExtraBold" panose="020B0606030504020204" pitchFamily="34" charset="0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Open Sans Semibold" panose="020B060603050402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7656"/>
  </p:normalViewPr>
  <p:slideViewPr>
    <p:cSldViewPr snapToGrid="0" snapToObjects="1">
      <p:cViewPr varScale="1">
        <p:scale>
          <a:sx n="48" d="100"/>
          <a:sy n="48" d="100"/>
        </p:scale>
        <p:origin x="1136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Mathematical Induction And Recursive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Integrating and differentiating series</a:t>
                </a:r>
              </a:p>
              <a:p>
                <a:pPr lvl="1"/>
                <a:r>
                  <a:rPr lang="en-US" sz="4400" dirty="0"/>
                  <a:t>Integrating or differentiating the formulas yields additional formulas.</a:t>
                </a:r>
              </a:p>
              <a:p>
                <a:pPr lvl="1"/>
                <a:r>
                  <a:rPr lang="en-US" sz="4400" dirty="0"/>
                  <a:t>For example, differentiating both sides of the infinite geometric series and multiplying by x gives</a:t>
                </a:r>
              </a:p>
              <a:p>
                <a:pPr lvl="1"/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4400" b="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5937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Telescopic series</a:t>
                </a:r>
              </a:p>
              <a:p>
                <a:pPr lvl="1"/>
                <a:r>
                  <a:rPr lang="en-US" sz="4400" dirty="0"/>
                  <a:t>For any sequences a0, a1, …, an,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  <a:p>
                <a:pPr lvl="1"/>
                <a:endParaRPr lang="en-US" sz="4400" dirty="0"/>
              </a:p>
              <a:p>
                <a:pPr lvl="1"/>
                <a:r>
                  <a:rPr lang="en-US" sz="4400" dirty="0"/>
                  <a:t>since each of the terms a1, a2,…, an-1is added in exactly once and subtracted out exactly once. Similarly, </a:t>
                </a:r>
              </a:p>
              <a:p>
                <a:pPr lvl="1"/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8689" b="-29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4000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Reindexing summations:</a:t>
                </a:r>
              </a:p>
              <a:p>
                <a:pPr lvl="1"/>
                <a:r>
                  <a:rPr lang="en-US" sz="4400" dirty="0"/>
                  <a:t>A series can sometimes be simplified by changing its index, often reversing the order of summation. </a:t>
                </a:r>
              </a:p>
              <a:p>
                <a:pPr lvl="1"/>
                <a:r>
                  <a:rPr lang="en-US" sz="4400" dirty="0"/>
                  <a:t>Consider the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4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4400" dirty="0"/>
                  <a:t>. Because the terms in this summation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400" dirty="0"/>
                  <a:t>, we can reverse the order of the indices by letting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400" dirty="0"/>
                  <a:t> and rewrite the summation as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400" dirty="0"/>
              </a:p>
              <a:p>
                <a:pPr lvl="1"/>
                <a:endParaRPr lang="en-US" sz="4400" dirty="0"/>
              </a:p>
              <a:p>
                <a:pPr lvl="1"/>
                <a:r>
                  <a:rPr lang="en-US" sz="4400" dirty="0"/>
                  <a:t>Generally, if the summation index appears in the body of the sum with a minus sign (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4400" dirty="0"/>
                  <a:t>, in the example, it’s worth thinking about reindexing.</a:t>
                </a:r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2991" r="-1455" b="-6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423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Product:</a:t>
                </a:r>
              </a:p>
              <a:p>
                <a:pPr lvl="1"/>
                <a:r>
                  <a:rPr lang="en-US" sz="4400" dirty="0"/>
                  <a:t>The finite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4400" dirty="0"/>
                  <a:t>, can be expressed as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400" dirty="0"/>
              </a:p>
              <a:p>
                <a:pPr lvl="1"/>
                <a:endParaRPr lang="en-US" sz="4400" dirty="0"/>
              </a:p>
              <a:p>
                <a:pPr lvl="1"/>
                <a:r>
                  <a:rPr lang="en-US" sz="4400" dirty="0"/>
                  <a:t>If n = 0, the value of the product is defined to be 1. You can convert the formula with a product to a formula with a summation by using the identity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8689" r="-63" b="-20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8495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Other Mathematical formulas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Some refreshing…</a:t>
            </a:r>
          </a:p>
          <a:p>
            <a:pPr eaLnBrk="1" hangingPunct="1"/>
            <a:endParaRPr lang="id-ID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776365C-7B2E-445C-2D51-457635AD1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2368" y="4831411"/>
          <a:ext cx="3970039" cy="793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2413000" progId="Equation.3">
                  <p:embed/>
                </p:oleObj>
              </mc:Choice>
              <mc:Fallback>
                <p:oleObj name="Equation" r:id="rId2" imgW="1206500" imgH="2413000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2776365C-7B2E-445C-2D51-457635AD15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368" y="4831411"/>
                        <a:ext cx="3970039" cy="7937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AFF7561-B851-65B8-15C6-8FDB7EAB3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25161" y="4642941"/>
          <a:ext cx="5429612" cy="8220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2768600" progId="Equation.3">
                  <p:embed/>
                </p:oleObj>
              </mc:Choice>
              <mc:Fallback>
                <p:oleObj name="Equation" r:id="rId4" imgW="1828800" imgH="27686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AFF7561-B851-65B8-15C6-8FDB7EAB3F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161" y="4642941"/>
                        <a:ext cx="5429612" cy="8220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4457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400" dirty="0"/>
              <a:t>Mathematic induction is a method to prove an equation is true for all unsigned integer (positive integer number)</a:t>
            </a:r>
          </a:p>
          <a:p>
            <a:pPr eaLnBrk="1" hangingPunct="1"/>
            <a:r>
              <a:rPr lang="en-US" sz="4400" dirty="0"/>
              <a:t>Induction steps:</a:t>
            </a:r>
          </a:p>
          <a:p>
            <a:pPr lvl="1" eaLnBrk="1" hangingPunct="1"/>
            <a:r>
              <a:rPr lang="en-US" sz="4400" dirty="0"/>
              <a:t>Prove P(1) is true.</a:t>
            </a:r>
          </a:p>
          <a:p>
            <a:pPr lvl="1" eaLnBrk="1" hangingPunct="1"/>
            <a:r>
              <a:rPr lang="en-US" sz="4400" dirty="0"/>
              <a:t>Prove if P(n) is true; then P(n+1) is also true.</a:t>
            </a:r>
          </a:p>
          <a:p>
            <a:pPr lvl="1" eaLnBrk="1" hangingPunct="1"/>
            <a:r>
              <a:rPr lang="en-US" sz="4400" dirty="0"/>
              <a:t>Conclusion: </a:t>
            </a:r>
            <a:r>
              <a:rPr lang="en-US" sz="4400" dirty="0">
                <a:sym typeface="Symbol" pitchFamily="18" charset="2"/>
              </a:rPr>
              <a:t>n P(n)</a:t>
            </a:r>
            <a:r>
              <a:rPr lang="en-US" sz="4400" dirty="0"/>
              <a:t> are true</a:t>
            </a:r>
          </a:p>
        </p:txBody>
      </p:sp>
    </p:spTree>
    <p:extLst>
      <p:ext uri="{BB962C8B-B14F-4D97-AF65-F5344CB8AC3E}">
        <p14:creationId xmlns:p14="http://schemas.microsoft.com/office/powerpoint/2010/main" val="286059840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/>
              <a:t>Prove that the number of first n natural numbers is n (n +1) / 2</a:t>
            </a:r>
          </a:p>
          <a:p>
            <a:pPr eaLnBrk="1" hangingPunct="1"/>
            <a:endParaRPr lang="en-US" sz="4400" dirty="0"/>
          </a:p>
          <a:p>
            <a:pPr eaLnBrk="1" hangingPunct="1"/>
            <a:endParaRPr lang="en-US" sz="4400" dirty="0"/>
          </a:p>
          <a:p>
            <a:pPr lvl="1" eaLnBrk="1" hangingPunct="1"/>
            <a:endParaRPr lang="en-US" sz="4400" dirty="0"/>
          </a:p>
          <a:p>
            <a:pPr lvl="1" eaLnBrk="1" hangingPunct="1"/>
            <a:endParaRPr lang="en-US" sz="4400" dirty="0"/>
          </a:p>
          <a:p>
            <a:pPr lvl="1" eaLnBrk="1" hangingPunct="1"/>
            <a:r>
              <a:rPr lang="en-US" sz="4400" dirty="0"/>
              <a:t>If n = 1 then 1 = 1(1+1)/2 </a:t>
            </a:r>
            <a:r>
              <a:rPr lang="en-US" sz="4400" dirty="0">
                <a:sym typeface="Wingdings" pitchFamily="2" charset="2"/>
              </a:rPr>
              <a:t> proven</a:t>
            </a:r>
          </a:p>
          <a:p>
            <a:pPr lvl="1" eaLnBrk="1" hangingPunct="1"/>
            <a:r>
              <a:rPr lang="en-US" sz="4400" dirty="0"/>
              <a:t>If n = k must be proven that the statement is also true for n = k +1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248F0E-0BE1-5EE3-924C-DD082E1BB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lum bright="100000" contrast="100000"/>
          </a:blip>
          <a:stretch>
            <a:fillRect/>
          </a:stretch>
        </p:blipFill>
        <p:spPr>
          <a:xfrm>
            <a:off x="8513395" y="4931018"/>
            <a:ext cx="4123325" cy="19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67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Assume                  </a:t>
            </a:r>
            <a:r>
              <a:rPr lang="id-ID" dirty="0"/>
              <a:t>	       </a:t>
            </a:r>
            <a:r>
              <a:rPr lang="en-US" dirty="0"/>
              <a:t>is true for n = k</a:t>
            </a:r>
          </a:p>
          <a:p>
            <a:pPr eaLnBrk="1" hangingPunct="1"/>
            <a:endParaRPr lang="id-ID" dirty="0"/>
          </a:p>
          <a:p>
            <a:pPr eaLnBrk="1" hangingPunct="1"/>
            <a:r>
              <a:rPr lang="en-US" dirty="0"/>
              <a:t>Add (k+1) on both sides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248F0E-0BE1-5EE3-924C-DD082E1BB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lum bright="100000" contrast="100000"/>
          </a:blip>
          <a:stretch>
            <a:fillRect/>
          </a:stretch>
        </p:blipFill>
        <p:spPr>
          <a:xfrm>
            <a:off x="4855795" y="3502876"/>
            <a:ext cx="2834544" cy="1324686"/>
          </a:xfrm>
          <a:prstGeom prst="rect">
            <a:avLst/>
          </a:prstGeom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BFB1307D-4E24-B2B5-7A6E-4A87BCF60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742692"/>
              </p:ext>
            </p:extLst>
          </p:nvPr>
        </p:nvGraphicFramePr>
        <p:xfrm>
          <a:off x="2730926" y="6232640"/>
          <a:ext cx="8674741" cy="672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3500" imgH="2019300" progId="Equation.3">
                  <p:embed/>
                </p:oleObj>
              </mc:Choice>
              <mc:Fallback>
                <p:oleObj name="Equation" r:id="rId3" imgW="2603500" imgH="2019300" progId="Equation.3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926" y="6232640"/>
                        <a:ext cx="8674741" cy="67272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468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Several lines of algorithm that work for certain function can be grouped in a module. </a:t>
            </a:r>
          </a:p>
          <a:p>
            <a:pPr eaLnBrk="1" hangingPunct="1"/>
            <a:r>
              <a:rPr lang="en-US" dirty="0"/>
              <a:t>Module is very useful if the lines of algorithm are called/run by number of processes.</a:t>
            </a:r>
          </a:p>
          <a:p>
            <a:pPr eaLnBrk="1" hangingPunct="1"/>
            <a:r>
              <a:rPr lang="en-US" dirty="0"/>
              <a:t>Term of module in programming language :</a:t>
            </a:r>
          </a:p>
          <a:p>
            <a:pPr lvl="1" eaLnBrk="1" hangingPunct="1"/>
            <a:r>
              <a:rPr lang="en-US" dirty="0"/>
              <a:t>Procedure</a:t>
            </a:r>
          </a:p>
          <a:p>
            <a:pPr lvl="1" eaLnBrk="1" hangingPunct="1"/>
            <a:r>
              <a:rPr lang="en-US" dirty="0"/>
              <a:t>Sub</a:t>
            </a:r>
          </a:p>
          <a:p>
            <a:pPr lvl="1" eaLnBrk="1" hangingPunct="1"/>
            <a:r>
              <a:rPr lang="en-US" dirty="0"/>
              <a:t>Function</a:t>
            </a:r>
          </a:p>
          <a:p>
            <a:r>
              <a:rPr lang="en-US" dirty="0"/>
              <a:t>A module called by:</a:t>
            </a:r>
          </a:p>
          <a:p>
            <a:pPr lvl="1" eaLnBrk="1" hangingPunct="1"/>
            <a:r>
              <a:rPr lang="en-US" dirty="0"/>
              <a:t>Main program</a:t>
            </a:r>
          </a:p>
          <a:p>
            <a:pPr lvl="1" eaLnBrk="1" hangingPunct="1"/>
            <a:r>
              <a:rPr lang="en-US" dirty="0"/>
              <a:t>Other modules</a:t>
            </a:r>
          </a:p>
          <a:p>
            <a:pPr lvl="1" eaLnBrk="1" hangingPunct="1"/>
            <a:r>
              <a:rPr lang="en-US" dirty="0"/>
              <a:t>The module itself</a:t>
            </a:r>
          </a:p>
          <a:p>
            <a:r>
              <a:rPr lang="en-US" dirty="0"/>
              <a:t>Communication with the caller dialing module:</a:t>
            </a:r>
          </a:p>
          <a:p>
            <a:pPr lvl="1" eaLnBrk="1" hangingPunct="1"/>
            <a:r>
              <a:rPr lang="en-US" dirty="0"/>
              <a:t>Using parameter</a:t>
            </a:r>
          </a:p>
          <a:p>
            <a:pPr lvl="1" eaLnBrk="1" hangingPunct="1"/>
            <a:r>
              <a:rPr lang="en-US" dirty="0"/>
              <a:t>By value</a:t>
            </a:r>
          </a:p>
          <a:p>
            <a:pPr lvl="1" eaLnBrk="1" hangingPunct="1"/>
            <a:r>
              <a:rPr lang="en-US" dirty="0"/>
              <a:t>By reference/location</a:t>
            </a:r>
          </a:p>
          <a:p>
            <a:r>
              <a:rPr lang="en-US" dirty="0"/>
              <a:t>A module that called itself called as recursive technique.</a:t>
            </a:r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256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Recursive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/>
              <a:t>Recursive is an algorithm that executes itself.</a:t>
            </a:r>
          </a:p>
          <a:p>
            <a:pPr eaLnBrk="1" hangingPunct="1"/>
            <a:r>
              <a:rPr lang="en-US" sz="4400" dirty="0"/>
              <a:t>It divides a complex problem to smaller problems: </a:t>
            </a:r>
          </a:p>
          <a:p>
            <a:pPr lvl="1" eaLnBrk="1" hangingPunct="1"/>
            <a:r>
              <a:rPr lang="en-US" sz="4400" dirty="0"/>
              <a:t>Solve each smaller problem</a:t>
            </a:r>
          </a:p>
          <a:p>
            <a:pPr lvl="1" eaLnBrk="1" hangingPunct="1"/>
            <a:r>
              <a:rPr lang="en-US" sz="4400" dirty="0"/>
              <a:t>Become solution of the main problem</a:t>
            </a:r>
          </a:p>
          <a:p>
            <a:pPr eaLnBrk="1" hangingPunct="1"/>
            <a:r>
              <a:rPr lang="en-US" sz="4400" dirty="0"/>
              <a:t>It is an effective algorithm if planned very well.</a:t>
            </a:r>
            <a:endParaRPr lang="en-US" sz="1050" dirty="0">
              <a:solidFill>
                <a:srgbClr val="3399FF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301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Mathematics induction 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Recursive function 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399"/>
            <a:ext cx="20057623" cy="948201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Factorial Problem: 0! = 1; 1! = 1; 2! = 2 x 1; 3! = 3 x 2 x 1; 4! = 4 x 3 x 2 x 1; 5! = 5 x 4 x 3 x 2 x 1; 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Calculating Factorial using iteration algorithm: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Calculating Factorial using recursive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149EA-26F2-BFD9-41AC-E3B809336504}"/>
              </a:ext>
            </a:extLst>
          </p:cNvPr>
          <p:cNvSpPr txBox="1"/>
          <p:nvPr/>
        </p:nvSpPr>
        <p:spPr>
          <a:xfrm>
            <a:off x="2608545" y="6180924"/>
            <a:ext cx="7080739" cy="3204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module Factorial (N)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r=1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  for </a:t>
            </a:r>
            <a:r>
              <a:rPr lang="en-US" sz="36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=1 to N do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  r=r*</a:t>
            </a:r>
            <a:r>
              <a:rPr lang="en-US" sz="36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36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end for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   result=r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end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A2925-9E97-5C74-345B-553D321A1F7D}"/>
              </a:ext>
            </a:extLst>
          </p:cNvPr>
          <p:cNvSpPr txBox="1"/>
          <p:nvPr/>
        </p:nvSpPr>
        <p:spPr>
          <a:xfrm>
            <a:off x="2608544" y="9998029"/>
            <a:ext cx="7080739" cy="3204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module factorial (N)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  if N&lt;=1 then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    result=1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  else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    result=N*</a:t>
            </a:r>
            <a:r>
              <a:rPr lang="en-US" sz="36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Faktorial</a:t>
            </a: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(N-1)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   end if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 end module</a:t>
            </a:r>
          </a:p>
        </p:txBody>
      </p:sp>
    </p:spTree>
    <p:extLst>
      <p:ext uri="{BB962C8B-B14F-4D97-AF65-F5344CB8AC3E}">
        <p14:creationId xmlns:p14="http://schemas.microsoft.com/office/powerpoint/2010/main" val="31976316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Recursive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Disadvantages of recursive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/>
              <a:t>Memory allocation</a:t>
            </a:r>
          </a:p>
          <a:p>
            <a:pPr eaLnBrk="1" hangingPunct="1"/>
            <a:r>
              <a:rPr lang="en-US" sz="4400" dirty="0"/>
              <a:t>Finite condition (avoid infinite loop)</a:t>
            </a:r>
          </a:p>
          <a:p>
            <a:pPr eaLnBrk="1" hangingPunct="1"/>
            <a:r>
              <a:rPr lang="en-US" sz="4400" dirty="0"/>
              <a:t>Debugging technique</a:t>
            </a:r>
          </a:p>
          <a:p>
            <a:pPr eaLnBrk="1" hangingPunct="1"/>
            <a:r>
              <a:rPr lang="en-US" sz="4400" dirty="0"/>
              <a:t>Understanding of scope variable</a:t>
            </a:r>
          </a:p>
        </p:txBody>
      </p:sp>
    </p:spTree>
    <p:extLst>
      <p:ext uri="{BB962C8B-B14F-4D97-AF65-F5344CB8AC3E}">
        <p14:creationId xmlns:p14="http://schemas.microsoft.com/office/powerpoint/2010/main" val="27383248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8D7B-BEF9-14DA-5F0E-B687A87B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EC954-C355-022F-D2FC-FEDBFC42F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E651D-4087-C716-33E2-42CB25CF3B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4000" dirty="0"/>
              <a:t>Mathematic induction is a method to prove an equation is true for all unsigned integer (positive integer number)</a:t>
            </a:r>
          </a:p>
          <a:p>
            <a:r>
              <a:rPr lang="en-US" sz="4000" dirty="0"/>
              <a:t>Recursive is an algorithm that executes itself and can be efficient if planned well.</a:t>
            </a:r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043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Mathematical induction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Prove truth of formula below using mathematical induction.</a:t>
                </a:r>
              </a:p>
              <a:p>
                <a:pPr eaLnBrk="1" hangingPunct="1">
                  <a:buFontTx/>
                  <a:buNone/>
                </a:pPr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endParaRPr lang="en-US" dirty="0"/>
              </a:p>
              <a:p>
                <a:pPr eaLnBrk="1" hangingPunct="1"/>
                <a:r>
                  <a:rPr lang="en-US" dirty="0"/>
                  <a:t>Create an algorithm to calculate sum of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odd number using recursive technique.</a:t>
                </a:r>
              </a:p>
              <a:p>
                <a:pPr eaLnBrk="1" hangingPunct="1"/>
                <a:endParaRPr lang="en-US" dirty="0"/>
              </a:p>
              <a:p>
                <a:r>
                  <a:rPr lang="en-US" dirty="0"/>
                  <a:t>Prove the formula below using mathematical induction:</a:t>
                </a:r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FC759B2-0E73-AE4A-C402-EC8CE226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204960"/>
              </p:ext>
            </p:extLst>
          </p:nvPr>
        </p:nvGraphicFramePr>
        <p:xfrm>
          <a:off x="7735460" y="5211686"/>
          <a:ext cx="8913080" cy="1454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122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5460" y="5211686"/>
                        <a:ext cx="8913080" cy="1454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68C96AA-34AC-B733-2C67-CD0AA55E2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269227"/>
              </p:ext>
            </p:extLst>
          </p:nvPr>
        </p:nvGraphicFramePr>
        <p:xfrm>
          <a:off x="9820600" y="9558213"/>
          <a:ext cx="4742800" cy="1454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09400" imgH="431640" progId="Equation.3">
                  <p:embed/>
                </p:oleObj>
              </mc:Choice>
              <mc:Fallback>
                <p:oleObj name="Equation" r:id="rId5" imgW="1409400" imgH="4316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1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0600" y="9558213"/>
                        <a:ext cx="4742800" cy="1454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4000" dirty="0"/>
              <a:t>S. Sridhar. 2014. Design and Analysis of Algorithms, 1/e. Oxford University Press. India. </a:t>
            </a:r>
            <a:r>
              <a:rPr lang="fr-FR" sz="4000" dirty="0" err="1"/>
              <a:t>Chapter</a:t>
            </a:r>
            <a:r>
              <a:rPr lang="fr-FR" sz="4000" dirty="0"/>
              <a:t> </a:t>
            </a:r>
            <a:r>
              <a:rPr lang="id-ID" sz="4000" dirty="0"/>
              <a:t>4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Appendix: Mathematical Background.</a:t>
            </a:r>
            <a:endParaRPr lang="id-ID" sz="4000" dirty="0"/>
          </a:p>
          <a:p>
            <a:r>
              <a:rPr lang="id-ID" sz="4000" dirty="0" err="1"/>
              <a:t>Induction</a:t>
            </a:r>
            <a:r>
              <a:rPr lang="id-ID" sz="4000" dirty="0"/>
              <a:t> </a:t>
            </a:r>
            <a:r>
              <a:rPr lang="id-ID" sz="4000" dirty="0" err="1"/>
              <a:t>and</a:t>
            </a:r>
            <a:r>
              <a:rPr lang="id-ID" sz="4000" dirty="0"/>
              <a:t> </a:t>
            </a:r>
            <a:r>
              <a:rPr lang="id-ID" sz="4000" dirty="0" err="1"/>
              <a:t>Recursion</a:t>
            </a:r>
            <a:r>
              <a:rPr lang="id-ID" sz="4000" dirty="0"/>
              <a:t> </a:t>
            </a:r>
            <a:r>
              <a:rPr lang="en-US" sz="4000" dirty="0"/>
              <a:t> </a:t>
            </a:r>
          </a:p>
          <a:p>
            <a:pPr>
              <a:buNone/>
            </a:pPr>
            <a:r>
              <a:rPr lang="id-ID" sz="4000" dirty="0"/>
              <a:t>	</a:t>
            </a:r>
            <a:r>
              <a:rPr lang="id-ID" sz="4000" dirty="0" err="1"/>
              <a:t>http</a:t>
            </a:r>
            <a:r>
              <a:rPr lang="id-ID" sz="4000" dirty="0"/>
              <a:t>://</a:t>
            </a:r>
            <a:r>
              <a:rPr lang="id-ID" sz="4000" dirty="0" err="1"/>
              <a:t>www.cs.cmu.edu</a:t>
            </a:r>
            <a:r>
              <a:rPr lang="id-ID" sz="4000" dirty="0"/>
              <a:t>/~</a:t>
            </a:r>
            <a:r>
              <a:rPr lang="id-ID" sz="4000" dirty="0" err="1"/>
              <a:t>rwh</a:t>
            </a:r>
            <a:r>
              <a:rPr lang="id-ID" sz="4000" dirty="0"/>
              <a:t>/</a:t>
            </a:r>
            <a:r>
              <a:rPr lang="id-ID" sz="4000" dirty="0" err="1"/>
              <a:t>introsml</a:t>
            </a:r>
            <a:r>
              <a:rPr lang="id-ID" sz="4000" dirty="0"/>
              <a:t>/</a:t>
            </a:r>
            <a:r>
              <a:rPr lang="id-ID" sz="4000" dirty="0" err="1"/>
              <a:t>techniques</a:t>
            </a:r>
            <a:r>
              <a:rPr lang="id-ID" sz="4000" dirty="0"/>
              <a:t>/</a:t>
            </a:r>
            <a:r>
              <a:rPr lang="id-ID" sz="4000" dirty="0" err="1"/>
              <a:t>indrec.htm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Mathematical Induction And Recursive Function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LO 1: Explain fundamental concept of analysis algorithms</a:t>
            </a:r>
          </a:p>
          <a:p>
            <a:r>
              <a:rPr lang="en-US" sz="4000" b="1" dirty="0"/>
              <a:t>LO 2: Apply algorithm techniques and methods</a:t>
            </a:r>
          </a:p>
          <a:p>
            <a:r>
              <a:rPr lang="en-US" sz="4000" b="1" dirty="0"/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835400"/>
            <a:ext cx="20057623" cy="889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/>
              <a:t>Before we dive into mathematical induction, there are several important summation formulas and properties that you need to know:</a:t>
            </a:r>
          </a:p>
          <a:p>
            <a:pPr lvl="1"/>
            <a:r>
              <a:rPr lang="en-US" sz="4400" dirty="0"/>
              <a:t>Linearity</a:t>
            </a:r>
          </a:p>
          <a:p>
            <a:pPr lvl="1"/>
            <a:r>
              <a:rPr lang="en-US" sz="4400" dirty="0"/>
              <a:t>Arithmetic series</a:t>
            </a:r>
          </a:p>
          <a:p>
            <a:pPr lvl="1"/>
            <a:r>
              <a:rPr lang="en-US" sz="4400" dirty="0"/>
              <a:t>Sums of square and cubes</a:t>
            </a:r>
          </a:p>
          <a:p>
            <a:pPr lvl="1"/>
            <a:r>
              <a:rPr lang="en-US" sz="4400" dirty="0"/>
              <a:t>Geometric series</a:t>
            </a:r>
          </a:p>
          <a:p>
            <a:pPr lvl="1"/>
            <a:r>
              <a:rPr lang="en-US" sz="4400" dirty="0"/>
              <a:t>Harmonic series</a:t>
            </a:r>
          </a:p>
          <a:p>
            <a:pPr lvl="1"/>
            <a:r>
              <a:rPr lang="en-US" sz="4400" dirty="0"/>
              <a:t>Integrating and differentiating series</a:t>
            </a:r>
          </a:p>
          <a:p>
            <a:pPr lvl="1"/>
            <a:r>
              <a:rPr lang="en-US" sz="4400" dirty="0"/>
              <a:t>Telescopic series</a:t>
            </a:r>
          </a:p>
          <a:p>
            <a:pPr lvl="1"/>
            <a:r>
              <a:rPr lang="en-US" sz="4400" dirty="0"/>
              <a:t>Reindexing summations</a:t>
            </a:r>
          </a:p>
          <a:p>
            <a:pPr lvl="1"/>
            <a:r>
              <a:rPr lang="en-US" sz="4400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18823336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Linearity:</a:t>
                </a:r>
              </a:p>
              <a:p>
                <a:pPr lvl="1"/>
                <a:r>
                  <a:rPr lang="en-US" sz="4400" dirty="0"/>
                  <a:t>For any real number c and any finite sequences a1, a2, …, an and b1, b2, …, bn,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lvl="1"/>
                <a:r>
                  <a:rPr lang="en-US" sz="4400" dirty="0"/>
                  <a:t>The linearity property also applies to infinite convergent series.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2255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Arithmetic series:</a:t>
                </a:r>
              </a:p>
              <a:p>
                <a:pPr lvl="1"/>
                <a:r>
                  <a:rPr lang="en-US" sz="4400" dirty="0"/>
                  <a:t>The summation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=1+2+…+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4400" dirty="0"/>
              </a:p>
              <a:p>
                <a:pPr lvl="1"/>
                <a:endParaRPr lang="en-US" sz="4400" dirty="0"/>
              </a:p>
              <a:p>
                <a:pPr lvl="1"/>
                <a:r>
                  <a:rPr lang="en-US" sz="4400" dirty="0"/>
                  <a:t>is an arithmetic series and has the value</a:t>
                </a:r>
              </a:p>
              <a:p>
                <a:pPr lvl="1"/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8689" b="-20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74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Sums of square and cubes:</a:t>
                </a:r>
              </a:p>
              <a:p>
                <a:pPr lvl="1"/>
                <a:r>
                  <a:rPr lang="en-US" sz="4400" dirty="0"/>
                  <a:t>The following apply to summations of squares and cubes:</a:t>
                </a:r>
              </a:p>
              <a:p>
                <a:pPr lvl="1"/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+1)(2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  <a:p>
                <a:pPr marL="609600" lvl="1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2991" b="-1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4619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36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Geometric series:</a:t>
                </a:r>
              </a:p>
              <a:p>
                <a:pPr lvl="1"/>
                <a:r>
                  <a:rPr lang="en-US" sz="3600" dirty="0"/>
                  <a:t>For real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≠ 1</m:t>
                    </m:r>
                  </m:oMath>
                </a14:m>
                <a:r>
                  <a:rPr lang="en-US" sz="3600" dirty="0"/>
                  <a:t>, the summation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pPr lvl="1"/>
                <a:r>
                  <a:rPr lang="en-US" sz="3600" dirty="0"/>
                  <a:t>is a geometric series and has the value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  <a:p>
                <a:pPr lvl="1"/>
                <a:endParaRPr lang="en-US" sz="3600" dirty="0"/>
              </a:p>
              <a:p>
                <a:pPr lvl="1"/>
                <a:r>
                  <a:rPr lang="en-US" sz="3600" dirty="0"/>
                  <a:t>The infinite decreasing geometric series occurs when the summation is infinite and |x|&lt;1: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328" t="-6980" b="-23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4187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induction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summation Formulas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US" sz="44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Avenir Black" panose="02000503020000020003" pitchFamily="2" charset="0"/>
                  </a:rPr>
                  <a:t>Harmonic series:</a:t>
                </a:r>
              </a:p>
              <a:p>
                <a:pPr lvl="1"/>
                <a:r>
                  <a:rPr lang="en-US" sz="4400" dirty="0"/>
                  <a:t>For positive integers n, the nth harmonic number is</a:t>
                </a:r>
              </a:p>
              <a:p>
                <a:pPr lvl="1"/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4400" b="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4400" b="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  <a:p>
                <a:pPr marL="0" indent="0">
                  <a:buNone/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2167377" y="3835400"/>
                <a:ext cx="20057623" cy="8890000"/>
              </a:xfrm>
              <a:blipFill>
                <a:blip r:embed="rId2"/>
                <a:stretch>
                  <a:fillRect l="-1645" t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151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302</TotalTime>
  <Words>1132</Words>
  <Application>Microsoft Macintosh PowerPoint</Application>
  <PresentationFormat>Custom</PresentationFormat>
  <Paragraphs>206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Open Sans Light</vt:lpstr>
      <vt:lpstr>Tahoma</vt:lpstr>
      <vt:lpstr>Arial</vt:lpstr>
      <vt:lpstr>OCRB</vt:lpstr>
      <vt:lpstr>Open Sans Semibold</vt:lpstr>
      <vt:lpstr>Avenir Black</vt:lpstr>
      <vt:lpstr>Open Sans ExtraBold</vt:lpstr>
      <vt:lpstr>Avenir Book</vt:lpstr>
      <vt:lpstr>Cambria Math</vt:lpstr>
      <vt:lpstr>21_BasicWhite</vt:lpstr>
      <vt:lpstr>Equation</vt:lpstr>
      <vt:lpstr>Mathematical Induction And Recursive Function</vt:lpstr>
      <vt:lpstr>Outline Materials</vt:lpstr>
      <vt:lpstr>Learning outcomes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Recursive function</vt:lpstr>
      <vt:lpstr>Recursive function</vt:lpstr>
      <vt:lpstr>Recursive function</vt:lpstr>
      <vt:lpstr>Recursive function</vt:lpstr>
      <vt:lpstr>Summary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21</cp:revision>
  <dcterms:created xsi:type="dcterms:W3CDTF">2023-06-13T08:42:51Z</dcterms:created>
  <dcterms:modified xsi:type="dcterms:W3CDTF">2023-07-31T08:40:35Z</dcterms:modified>
</cp:coreProperties>
</file>